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732" r:id="rId1"/>
  </p:sldMasterIdLst>
  <p:notesMasterIdLst>
    <p:notesMasterId r:id="rId15"/>
  </p:notesMasterIdLst>
  <p:sldIdLst>
    <p:sldId id="256" r:id="rId2"/>
    <p:sldId id="279" r:id="rId3"/>
    <p:sldId id="301" r:id="rId4"/>
    <p:sldId id="303" r:id="rId5"/>
    <p:sldId id="304" r:id="rId6"/>
    <p:sldId id="305" r:id="rId7"/>
    <p:sldId id="306" r:id="rId8"/>
    <p:sldId id="307" r:id="rId9"/>
    <p:sldId id="295" r:id="rId10"/>
    <p:sldId id="296" r:id="rId11"/>
    <p:sldId id="297" r:id="rId12"/>
    <p:sldId id="300" r:id="rId13"/>
    <p:sldId id="299" r:id="rId14"/>
  </p:sldIdLst>
  <p:sldSz cx="12192000" cy="6858000"/>
  <p:notesSz cx="6662738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07BD7"/>
    <a:srgbClr val="FFA65D"/>
    <a:srgbClr val="FE8E1E"/>
    <a:srgbClr val="FA9106"/>
    <a:srgbClr val="DF25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5" autoAdjust="0"/>
    <p:restoredTop sz="80686" autoAdjust="0"/>
  </p:normalViewPr>
  <p:slideViewPr>
    <p:cSldViewPr snapToGrid="0">
      <p:cViewPr varScale="1">
        <p:scale>
          <a:sx n="72" d="100"/>
          <a:sy n="72" d="100"/>
        </p:scale>
        <p:origin x="92" y="56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DE7AFE2-3B88-4846-AD87-3049A48DCB29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7C819AC7-E145-4EF6-9AC9-BAF4DCD81444}">
      <dgm:prSet/>
      <dgm:spPr/>
      <dgm:t>
        <a:bodyPr/>
        <a:lstStyle/>
        <a:p>
          <a:pPr rtl="0"/>
          <a:r>
            <a:rPr lang="fr-FR" smtClean="0"/>
            <a:t>GT</a:t>
          </a:r>
          <a:endParaRPr lang="fr-FR"/>
        </a:p>
      </dgm:t>
    </dgm:pt>
    <dgm:pt modelId="{E3816F14-652F-4AE0-A932-7FB2AA2359C2}" type="parTrans" cxnId="{F994E571-44F5-438C-8770-48D88A57308A}">
      <dgm:prSet/>
      <dgm:spPr/>
      <dgm:t>
        <a:bodyPr/>
        <a:lstStyle/>
        <a:p>
          <a:endParaRPr lang="fr-FR"/>
        </a:p>
      </dgm:t>
    </dgm:pt>
    <dgm:pt modelId="{D679FA15-D0EC-4F1A-BBA3-6C47EBA5B6AA}" type="sibTrans" cxnId="{F994E571-44F5-438C-8770-48D88A57308A}">
      <dgm:prSet/>
      <dgm:spPr/>
      <dgm:t>
        <a:bodyPr/>
        <a:lstStyle/>
        <a:p>
          <a:endParaRPr lang="fr-FR"/>
        </a:p>
      </dgm:t>
    </dgm:pt>
    <dgm:pt modelId="{95D417BD-B0B3-4193-831F-C41AB6BD64D0}">
      <dgm:prSet/>
      <dgm:spPr/>
      <dgm:t>
        <a:bodyPr/>
        <a:lstStyle/>
        <a:p>
          <a:pPr rtl="0"/>
          <a:r>
            <a:rPr lang="fr-FR" dirty="0" smtClean="0"/>
            <a:t>Questions de recherche prioritaires (sciences humaines et sociales)</a:t>
          </a:r>
          <a:endParaRPr lang="fr-FR" dirty="0"/>
        </a:p>
      </dgm:t>
    </dgm:pt>
    <dgm:pt modelId="{EF1483AE-5953-4C3F-B6ED-D6513B5BCE68}" type="parTrans" cxnId="{D1C3F2CA-183F-4675-92D9-137FF921E805}">
      <dgm:prSet/>
      <dgm:spPr/>
      <dgm:t>
        <a:bodyPr/>
        <a:lstStyle/>
        <a:p>
          <a:endParaRPr lang="fr-FR"/>
        </a:p>
      </dgm:t>
    </dgm:pt>
    <dgm:pt modelId="{F3FC7FCC-268C-4942-B3C0-7FB4CC249105}" type="sibTrans" cxnId="{D1C3F2CA-183F-4675-92D9-137FF921E805}">
      <dgm:prSet/>
      <dgm:spPr/>
      <dgm:t>
        <a:bodyPr/>
        <a:lstStyle/>
        <a:p>
          <a:endParaRPr lang="fr-FR"/>
        </a:p>
      </dgm:t>
    </dgm:pt>
    <dgm:pt modelId="{58A48CA1-ED71-4F51-8E82-C19D3FFCE0C2}">
      <dgm:prSet/>
      <dgm:spPr/>
      <dgm:t>
        <a:bodyPr/>
        <a:lstStyle/>
        <a:p>
          <a:pPr rtl="0"/>
          <a:r>
            <a:rPr lang="fr-FR" dirty="0" smtClean="0"/>
            <a:t>Analyses :</a:t>
          </a:r>
        </a:p>
        <a:p>
          <a:pPr rtl="0"/>
          <a:r>
            <a:rPr lang="fr-FR" dirty="0" smtClean="0"/>
            <a:t>-  thèses</a:t>
          </a:r>
        </a:p>
        <a:p>
          <a:pPr rtl="0"/>
          <a:r>
            <a:rPr lang="fr-FR" dirty="0" smtClean="0"/>
            <a:t>-  articles de recherche (Web of Science)</a:t>
          </a:r>
        </a:p>
        <a:p>
          <a:pPr rtl="0"/>
          <a:r>
            <a:rPr lang="fr-FR" dirty="0" smtClean="0"/>
            <a:t>-  littérature grise</a:t>
          </a:r>
        </a:p>
      </dgm:t>
    </dgm:pt>
    <dgm:pt modelId="{BD1877A2-90AE-4693-B72B-CB2EA19E1F55}" type="parTrans" cxnId="{0FBD9EE3-9F6F-4030-90C7-F8C34550F25D}">
      <dgm:prSet/>
      <dgm:spPr/>
      <dgm:t>
        <a:bodyPr/>
        <a:lstStyle/>
        <a:p>
          <a:endParaRPr lang="fr-FR"/>
        </a:p>
      </dgm:t>
    </dgm:pt>
    <dgm:pt modelId="{89474822-1468-4C1C-83CD-92C5F371A844}" type="sibTrans" cxnId="{0FBD9EE3-9F6F-4030-90C7-F8C34550F25D}">
      <dgm:prSet/>
      <dgm:spPr/>
      <dgm:t>
        <a:bodyPr/>
        <a:lstStyle/>
        <a:p>
          <a:endParaRPr lang="fr-FR"/>
        </a:p>
      </dgm:t>
    </dgm:pt>
    <dgm:pt modelId="{25417CFC-EBCE-437B-8FDE-BEFFD521EFD2}" type="pres">
      <dgm:prSet presAssocID="{6DE7AFE2-3B88-4846-AD87-3049A48DCB29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fr-FR"/>
        </a:p>
      </dgm:t>
    </dgm:pt>
    <dgm:pt modelId="{F5E80C99-1843-45A3-86B8-88E41768146D}" type="pres">
      <dgm:prSet presAssocID="{7C819AC7-E145-4EF6-9AC9-BAF4DCD81444}" presName="horFlow" presStyleCnt="0"/>
      <dgm:spPr/>
    </dgm:pt>
    <dgm:pt modelId="{22D95854-1729-4A52-8E43-E6F36E45EA68}" type="pres">
      <dgm:prSet presAssocID="{7C819AC7-E145-4EF6-9AC9-BAF4DCD81444}" presName="bigChev" presStyleLbl="node1" presStyleIdx="0" presStyleCnt="1"/>
      <dgm:spPr/>
      <dgm:t>
        <a:bodyPr/>
        <a:lstStyle/>
        <a:p>
          <a:endParaRPr lang="fr-FR"/>
        </a:p>
      </dgm:t>
    </dgm:pt>
    <dgm:pt modelId="{DAD4B337-5437-462E-A2E4-11E748E9B0B4}" type="pres">
      <dgm:prSet presAssocID="{EF1483AE-5953-4C3F-B6ED-D6513B5BCE68}" presName="parTrans" presStyleCnt="0"/>
      <dgm:spPr/>
    </dgm:pt>
    <dgm:pt modelId="{6ACD1E55-A820-434A-8F8A-06A91711D06F}" type="pres">
      <dgm:prSet presAssocID="{95D417BD-B0B3-4193-831F-C41AB6BD64D0}" presName="node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B185A05-24D4-4DEC-A6A7-E30785862975}" type="pres">
      <dgm:prSet presAssocID="{F3FC7FCC-268C-4942-B3C0-7FB4CC249105}" presName="sibTrans" presStyleCnt="0"/>
      <dgm:spPr/>
    </dgm:pt>
    <dgm:pt modelId="{4058086C-0C5A-4642-AD9B-0AA9A658AC6B}" type="pres">
      <dgm:prSet presAssocID="{58A48CA1-ED71-4F51-8E82-C19D3FFCE0C2}" presName="node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F2D11820-AA66-45DB-B8C3-648902B6C688}" type="presOf" srcId="{95D417BD-B0B3-4193-831F-C41AB6BD64D0}" destId="{6ACD1E55-A820-434A-8F8A-06A91711D06F}" srcOrd="0" destOrd="0" presId="urn:microsoft.com/office/officeart/2005/8/layout/lProcess3"/>
    <dgm:cxn modelId="{397721B5-E3DC-4637-ADCA-4BCBCF30E0BD}" type="presOf" srcId="{6DE7AFE2-3B88-4846-AD87-3049A48DCB29}" destId="{25417CFC-EBCE-437B-8FDE-BEFFD521EFD2}" srcOrd="0" destOrd="0" presId="urn:microsoft.com/office/officeart/2005/8/layout/lProcess3"/>
    <dgm:cxn modelId="{D1C3F2CA-183F-4675-92D9-137FF921E805}" srcId="{7C819AC7-E145-4EF6-9AC9-BAF4DCD81444}" destId="{95D417BD-B0B3-4193-831F-C41AB6BD64D0}" srcOrd="0" destOrd="0" parTransId="{EF1483AE-5953-4C3F-B6ED-D6513B5BCE68}" sibTransId="{F3FC7FCC-268C-4942-B3C0-7FB4CC249105}"/>
    <dgm:cxn modelId="{5B5E8222-FAE5-41EA-BE76-F7C103070715}" type="presOf" srcId="{7C819AC7-E145-4EF6-9AC9-BAF4DCD81444}" destId="{22D95854-1729-4A52-8E43-E6F36E45EA68}" srcOrd="0" destOrd="0" presId="urn:microsoft.com/office/officeart/2005/8/layout/lProcess3"/>
    <dgm:cxn modelId="{F994E571-44F5-438C-8770-48D88A57308A}" srcId="{6DE7AFE2-3B88-4846-AD87-3049A48DCB29}" destId="{7C819AC7-E145-4EF6-9AC9-BAF4DCD81444}" srcOrd="0" destOrd="0" parTransId="{E3816F14-652F-4AE0-A932-7FB2AA2359C2}" sibTransId="{D679FA15-D0EC-4F1A-BBA3-6C47EBA5B6AA}"/>
    <dgm:cxn modelId="{0FBD9EE3-9F6F-4030-90C7-F8C34550F25D}" srcId="{7C819AC7-E145-4EF6-9AC9-BAF4DCD81444}" destId="{58A48CA1-ED71-4F51-8E82-C19D3FFCE0C2}" srcOrd="1" destOrd="0" parTransId="{BD1877A2-90AE-4693-B72B-CB2EA19E1F55}" sibTransId="{89474822-1468-4C1C-83CD-92C5F371A844}"/>
    <dgm:cxn modelId="{F224BEA6-B2DC-4CF2-A4E4-42924DF51EDE}" type="presOf" srcId="{58A48CA1-ED71-4F51-8E82-C19D3FFCE0C2}" destId="{4058086C-0C5A-4642-AD9B-0AA9A658AC6B}" srcOrd="0" destOrd="0" presId="urn:microsoft.com/office/officeart/2005/8/layout/lProcess3"/>
    <dgm:cxn modelId="{CD596AFF-D99B-4347-B4CD-48B7F3FB856F}" type="presParOf" srcId="{25417CFC-EBCE-437B-8FDE-BEFFD521EFD2}" destId="{F5E80C99-1843-45A3-86B8-88E41768146D}" srcOrd="0" destOrd="0" presId="urn:microsoft.com/office/officeart/2005/8/layout/lProcess3"/>
    <dgm:cxn modelId="{33558A97-174C-4F86-B6B7-0975B2379CF2}" type="presParOf" srcId="{F5E80C99-1843-45A3-86B8-88E41768146D}" destId="{22D95854-1729-4A52-8E43-E6F36E45EA68}" srcOrd="0" destOrd="0" presId="urn:microsoft.com/office/officeart/2005/8/layout/lProcess3"/>
    <dgm:cxn modelId="{CD171BAA-6DA9-4B27-85BE-94B68D676DA4}" type="presParOf" srcId="{F5E80C99-1843-45A3-86B8-88E41768146D}" destId="{DAD4B337-5437-462E-A2E4-11E748E9B0B4}" srcOrd="1" destOrd="0" presId="urn:microsoft.com/office/officeart/2005/8/layout/lProcess3"/>
    <dgm:cxn modelId="{8ED63ACB-0FB9-446D-BE04-4A65B2F5B1BB}" type="presParOf" srcId="{F5E80C99-1843-45A3-86B8-88E41768146D}" destId="{6ACD1E55-A820-434A-8F8A-06A91711D06F}" srcOrd="2" destOrd="0" presId="urn:microsoft.com/office/officeart/2005/8/layout/lProcess3"/>
    <dgm:cxn modelId="{CC7CC9D8-9006-41A2-A286-BC3DB903371F}" type="presParOf" srcId="{F5E80C99-1843-45A3-86B8-88E41768146D}" destId="{EB185A05-24D4-4DEC-A6A7-E30785862975}" srcOrd="3" destOrd="0" presId="urn:microsoft.com/office/officeart/2005/8/layout/lProcess3"/>
    <dgm:cxn modelId="{38C64643-1733-4503-AE98-08DF96D199CB}" type="presParOf" srcId="{F5E80C99-1843-45A3-86B8-88E41768146D}" destId="{4058086C-0C5A-4642-AD9B-0AA9A658AC6B}" srcOrd="4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D95854-1729-4A52-8E43-E6F36E45EA68}">
      <dsp:nvSpPr>
        <dsp:cNvPr id="0" name=""/>
        <dsp:cNvSpPr/>
      </dsp:nvSpPr>
      <dsp:spPr>
        <a:xfrm>
          <a:off x="2955" y="1351249"/>
          <a:ext cx="4567088" cy="182683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41275" rIns="0" bIns="41275" numCol="1" spcCol="1270" anchor="ctr" anchorCtr="0">
          <a:noAutofit/>
        </a:bodyPr>
        <a:lstStyle/>
        <a:p>
          <a:pPr lvl="0" algn="ctr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6500" kern="1200" smtClean="0"/>
            <a:t>GT</a:t>
          </a:r>
          <a:endParaRPr lang="fr-FR" sz="6500" kern="1200"/>
        </a:p>
      </dsp:txBody>
      <dsp:txXfrm>
        <a:off x="916373" y="1351249"/>
        <a:ext cx="2740253" cy="1826835"/>
      </dsp:txXfrm>
    </dsp:sp>
    <dsp:sp modelId="{6ACD1E55-A820-434A-8F8A-06A91711D06F}">
      <dsp:nvSpPr>
        <dsp:cNvPr id="0" name=""/>
        <dsp:cNvSpPr/>
      </dsp:nvSpPr>
      <dsp:spPr>
        <a:xfrm>
          <a:off x="3976322" y="1506530"/>
          <a:ext cx="3790683" cy="1516273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/>
            <a:t>Questions de recherche prioritaires (sciences humaines et sociales)</a:t>
          </a:r>
          <a:endParaRPr lang="fr-FR" sz="1600" kern="1200" dirty="0"/>
        </a:p>
      </dsp:txBody>
      <dsp:txXfrm>
        <a:off x="4734459" y="1506530"/>
        <a:ext cx="2274410" cy="1516273"/>
      </dsp:txXfrm>
    </dsp:sp>
    <dsp:sp modelId="{4058086C-0C5A-4642-AD9B-0AA9A658AC6B}">
      <dsp:nvSpPr>
        <dsp:cNvPr id="0" name=""/>
        <dsp:cNvSpPr/>
      </dsp:nvSpPr>
      <dsp:spPr>
        <a:xfrm>
          <a:off x="7236310" y="1506530"/>
          <a:ext cx="3790683" cy="1516273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/>
            <a:t>Analyses :</a:t>
          </a:r>
        </a:p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/>
            <a:t>-  thèses</a:t>
          </a:r>
        </a:p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/>
            <a:t>-  articles de recherche (Web of Science)</a:t>
          </a:r>
        </a:p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/>
            <a:t>-  littérature grise</a:t>
          </a:r>
        </a:p>
      </dsp:txBody>
      <dsp:txXfrm>
        <a:off x="7994447" y="1506530"/>
        <a:ext cx="2274410" cy="15162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7186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774010" y="0"/>
            <a:ext cx="2887186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F28258-8052-4FC5-A1FC-F0063A55F4A8}" type="datetimeFigureOut">
              <a:rPr lang="fr-FR" smtClean="0"/>
              <a:t>24/06/2019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54013" y="1241425"/>
            <a:ext cx="595471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66274" y="4777194"/>
            <a:ext cx="533019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7186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774010" y="9428584"/>
            <a:ext cx="2887186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CF945B-F6BB-401D-931B-C2E6CF9BE77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5156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54013" y="1241425"/>
            <a:ext cx="5954712" cy="3349625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CF945B-F6BB-401D-931B-C2E6CF9BE77F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483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baseline="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CF945B-F6BB-401D-931B-C2E6CF9BE77F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11421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7865C-95C1-4AA5-BBF8-9DF6378E3B45}" type="datetime1">
              <a:rPr lang="en-US" smtClean="0"/>
              <a:t>6/24/2019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1064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96C19-FC7E-4C38-9452-275AF0E4DFDB}" type="datetime1">
              <a:rPr lang="en-US" smtClean="0"/>
              <a:t>6/24/2019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8058538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96C19-FC7E-4C38-9452-275AF0E4DFDB}" type="datetime1">
              <a:rPr lang="en-US" smtClean="0"/>
              <a:t>6/24/2019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64263191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96C19-FC7E-4C38-9452-275AF0E4DFDB}" type="datetime1">
              <a:rPr lang="en-US" smtClean="0"/>
              <a:t>6/24/2019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1778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96C19-FC7E-4C38-9452-275AF0E4DFDB}" type="datetime1">
              <a:rPr lang="en-US" smtClean="0"/>
              <a:t>6/24/2019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67197047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96C19-FC7E-4C38-9452-275AF0E4DFDB}" type="datetime1">
              <a:rPr lang="en-US" smtClean="0"/>
              <a:t>6/24/2019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781928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7684D-A2B2-46BF-8A45-135AF3300F64}" type="datetime1">
              <a:rPr lang="en-US" smtClean="0"/>
              <a:t>6/24/2019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62471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ADABD-D9C8-42C6-93BF-18BB695242CE}" type="datetime1">
              <a:rPr lang="en-US" smtClean="0"/>
              <a:t>6/24/2019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1616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70040-52FE-4CE6-A88B-EBB6550D19A9}" type="datetime1">
              <a:rPr lang="en-US" smtClean="0"/>
              <a:t>6/24/2019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1309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5F6E8-7933-4438-AB97-5513CFBE1E6C}" type="datetime1">
              <a:rPr lang="en-US" smtClean="0"/>
              <a:t>6/24/2019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334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77FD3-C90C-4BF2-847C-C16B91278740}" type="datetime1">
              <a:rPr lang="en-US" smtClean="0"/>
              <a:t>6/24/2019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32643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5DCD9-7AD5-4226-B2B9-E19C4FB0CCAC}" type="datetime1">
              <a:rPr lang="en-US" smtClean="0"/>
              <a:t>6/24/2019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2496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46359-E7D5-4FDD-84E0-5D682B9D1ADD}" type="datetime1">
              <a:rPr lang="en-US" smtClean="0"/>
              <a:t>6/24/2019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49019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01632-1D20-4B2B-9E1F-3860DA574FE4}" type="datetime1">
              <a:rPr lang="en-US" smtClean="0"/>
              <a:t>6/24/2019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1602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35015-105E-4EB6-B4DC-31FBC788E7FC}" type="datetime1">
              <a:rPr lang="en-US" smtClean="0"/>
              <a:t>6/24/2019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3816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18036-FF79-4B63-B9FF-F25BC65A9663}" type="datetime1">
              <a:rPr lang="en-US" smtClean="0"/>
              <a:t>6/24/2019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0656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096C19-FC7E-4C38-9452-275AF0E4DFDB}" type="datetime1">
              <a:rPr lang="en-US" smtClean="0"/>
              <a:t>6/24/2019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7586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#_Toc2585402"/><Relationship Id="rId3" Type="http://schemas.openxmlformats.org/officeDocument/2006/relationships/hyperlink" Target="#_Toc2585397"/><Relationship Id="rId7" Type="http://schemas.openxmlformats.org/officeDocument/2006/relationships/hyperlink" Target="#_Toc2585401"/><Relationship Id="rId2" Type="http://schemas.openxmlformats.org/officeDocument/2006/relationships/hyperlink" Target="#_Toc2585396"/><Relationship Id="rId1" Type="http://schemas.openxmlformats.org/officeDocument/2006/relationships/slideLayout" Target="../slideLayouts/slideLayout2.xml"/><Relationship Id="rId6" Type="http://schemas.openxmlformats.org/officeDocument/2006/relationships/hyperlink" Target="#_Toc2585400"/><Relationship Id="rId5" Type="http://schemas.openxmlformats.org/officeDocument/2006/relationships/hyperlink" Target="#_Toc2585399"/><Relationship Id="rId4" Type="http://schemas.openxmlformats.org/officeDocument/2006/relationships/hyperlink" Target="#_Toc2585398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47DDC1D4-9CA1-4ED2-A14F-C109F7FF3A0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anchor="ctr" anchorCtr="0">
            <a:normAutofit/>
          </a:bodyPr>
          <a:lstStyle/>
          <a:p>
            <a:pPr algn="ctr"/>
            <a:r>
              <a:rPr lang="fr-FR" b="1" dirty="0" smtClean="0"/>
              <a:t>Action polyhandicap</a:t>
            </a:r>
            <a:endParaRPr lang="fr-FR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098" y="4065768"/>
            <a:ext cx="1406802" cy="1406802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666" y="4098271"/>
            <a:ext cx="1374299" cy="1374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8657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Principaux résultats </a:t>
            </a:r>
            <a:br>
              <a:rPr lang="fr-FR" dirty="0" smtClean="0"/>
            </a:br>
            <a:r>
              <a:rPr lang="fr-FR" dirty="0" smtClean="0"/>
              <a:t>Thématiques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934278" y="2331261"/>
            <a:ext cx="8696739" cy="3539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838200" algn="l"/>
                <a:tab pos="5754688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838200" algn="l"/>
                <a:tab pos="5754688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838200" algn="l"/>
                <a:tab pos="5754688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838200" algn="l"/>
                <a:tab pos="5754688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838200" algn="l"/>
                <a:tab pos="5754688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838200" algn="l"/>
                <a:tab pos="5754688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838200" algn="l"/>
                <a:tab pos="5754688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838200" algn="l"/>
                <a:tab pos="5754688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838200" algn="l"/>
                <a:tab pos="5754688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defTabSz="914400">
              <a:buClrTx/>
              <a:buSzTx/>
            </a:pPr>
            <a:r>
              <a:rPr kumimoji="0" lang="fr-FR" altLang="fr-FR" sz="2800" b="0" i="0" u="sng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hlinkClick r:id="rId2"/>
              </a:rPr>
              <a:t>Evaluations des processus individuels</a:t>
            </a:r>
            <a:endParaRPr kumimoji="0" lang="fr-FR" altLang="fr-FR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algn="just" defTabSz="914400">
              <a:buClrTx/>
              <a:buSzTx/>
            </a:pPr>
            <a:r>
              <a:rPr kumimoji="0" lang="fr-FR" altLang="fr-FR" sz="2800" b="0" i="0" u="sng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hlinkClick r:id="rId3"/>
              </a:rPr>
              <a:t>Parcours de vie</a:t>
            </a:r>
            <a:endParaRPr kumimoji="0" lang="fr-FR" altLang="fr-FR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algn="just" defTabSz="914400">
              <a:buClrTx/>
              <a:buSzTx/>
            </a:pPr>
            <a:r>
              <a:rPr kumimoji="0" lang="fr-FR" altLang="fr-FR" sz="2800" b="0" i="0" u="sng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hlinkClick r:id="rId4"/>
              </a:rPr>
              <a:t>Politiques du handicap au prisme du polyhandicap</a:t>
            </a:r>
            <a:endParaRPr kumimoji="0" lang="fr-FR" altLang="fr-FR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algn="just" defTabSz="914400">
              <a:buClrTx/>
              <a:buSzTx/>
            </a:pPr>
            <a:r>
              <a:rPr kumimoji="0" lang="fr-FR" altLang="fr-FR" sz="2800" b="0" i="0" u="sng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hlinkClick r:id="rId5"/>
              </a:rPr>
              <a:t>Droit</a:t>
            </a:r>
            <a:endParaRPr kumimoji="0" lang="fr-FR" altLang="fr-FR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algn="just" defTabSz="914400">
              <a:buClrTx/>
              <a:buSzTx/>
            </a:pPr>
            <a:r>
              <a:rPr kumimoji="0" lang="fr-FR" altLang="fr-FR" sz="2800" b="0" i="0" u="sng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hlinkClick r:id="rId6"/>
              </a:rPr>
              <a:t>Aidants professionnels et familiaux</a:t>
            </a:r>
            <a:endParaRPr kumimoji="0" lang="fr-FR" altLang="fr-FR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algn="just" defTabSz="914400">
              <a:buClrTx/>
              <a:buSzTx/>
            </a:pPr>
            <a:r>
              <a:rPr kumimoji="0" lang="fr-FR" altLang="fr-FR" sz="2800" b="0" i="0" u="sng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hlinkClick r:id="rId7"/>
              </a:rPr>
              <a:t>Domotique et aides techniques</a:t>
            </a:r>
            <a:endParaRPr kumimoji="0" lang="fr-FR" altLang="fr-FR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algn="just" defTabSz="914400">
              <a:buClrTx/>
              <a:buSzTx/>
            </a:pPr>
            <a:r>
              <a:rPr kumimoji="0" lang="fr-FR" altLang="fr-FR" sz="2800" b="0" i="0" u="sng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hlinkClick r:id="rId8"/>
              </a:rPr>
              <a:t>Système sanitaire et médico-social français : approche économique</a:t>
            </a:r>
            <a:endParaRPr kumimoji="0" lang="fr-FR" altLang="fr-FR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67207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Thèses (79) entre 1976 et 2018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934278" y="2977593"/>
            <a:ext cx="8696739" cy="224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838200" algn="l"/>
                <a:tab pos="5754688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838200" algn="l"/>
                <a:tab pos="5754688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838200" algn="l"/>
                <a:tab pos="5754688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838200" algn="l"/>
                <a:tab pos="5754688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838200" algn="l"/>
                <a:tab pos="5754688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838200" algn="l"/>
                <a:tab pos="5754688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838200" algn="l"/>
                <a:tab pos="5754688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838200" algn="l"/>
                <a:tab pos="5754688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838200" algn="l"/>
                <a:tab pos="5754688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defTabSz="914400">
              <a:buClrTx/>
              <a:buSzTx/>
            </a:pPr>
            <a:r>
              <a:rPr kumimoji="0" lang="fr-FR" altLang="fr-FR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Pas</a:t>
            </a:r>
            <a:r>
              <a:rPr kumimoji="0" lang="fr-FR" altLang="fr-FR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de professeurs faisant soutenir plusieurs thèses sur le thème </a:t>
            </a:r>
          </a:p>
          <a:p>
            <a:pPr marL="0" indent="0" algn="just" defTabSz="914400">
              <a:buClrTx/>
              <a:buSzTx/>
              <a:buNone/>
            </a:pPr>
            <a:endParaRPr kumimoji="0" lang="fr-FR" altLang="fr-FR" sz="28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algn="just" defTabSz="914400">
              <a:buClrTx/>
              <a:buSzTx/>
            </a:pPr>
            <a:r>
              <a:rPr lang="fr-FR" altLang="fr-FR" sz="2800" baseline="0" dirty="0" smtClean="0"/>
              <a:t>Majorité</a:t>
            </a:r>
            <a:r>
              <a:rPr lang="fr-FR" altLang="fr-FR" sz="2800" dirty="0" smtClean="0"/>
              <a:t> de thèses : domaine médical, importance de </a:t>
            </a:r>
            <a:r>
              <a:rPr lang="fr-FR" altLang="fr-FR" sz="2800" dirty="0" err="1" smtClean="0"/>
              <a:t>théses</a:t>
            </a:r>
            <a:r>
              <a:rPr lang="fr-FR" altLang="fr-FR" sz="2800" dirty="0" smtClean="0"/>
              <a:t> concernant l’oralité (dentaire) </a:t>
            </a:r>
            <a:endParaRPr kumimoji="0" lang="fr-FR" altLang="fr-FR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77790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77334" y="609601"/>
            <a:ext cx="8596668" cy="593324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fr-FR" sz="2600" dirty="0" err="1" smtClean="0"/>
              <a:t>Thémes</a:t>
            </a:r>
            <a:r>
              <a:rPr lang="fr-FR" sz="2600" dirty="0" smtClean="0"/>
              <a:t> traités dans les thèses </a:t>
            </a:r>
          </a:p>
          <a:p>
            <a:r>
              <a:rPr lang="fr-FR" sz="2600" dirty="0" smtClean="0"/>
              <a:t>Qualité </a:t>
            </a:r>
            <a:r>
              <a:rPr lang="fr-FR" sz="2600" dirty="0"/>
              <a:t>de vie (1) </a:t>
            </a:r>
          </a:p>
          <a:p>
            <a:r>
              <a:rPr lang="fr-FR" sz="2600" dirty="0"/>
              <a:t>Oralité/reflux (16)  </a:t>
            </a:r>
          </a:p>
          <a:p>
            <a:r>
              <a:rPr lang="fr-FR" sz="2600" dirty="0"/>
              <a:t>Prise en </a:t>
            </a:r>
            <a:r>
              <a:rPr lang="fr-FR" sz="2600" dirty="0" smtClean="0"/>
              <a:t>charge et évaluation des dispositifs  (23)  </a:t>
            </a:r>
            <a:endParaRPr lang="fr-FR" sz="2600" dirty="0"/>
          </a:p>
          <a:p>
            <a:r>
              <a:rPr lang="fr-FR" sz="2600" dirty="0" smtClean="0"/>
              <a:t>Description </a:t>
            </a:r>
            <a:r>
              <a:rPr lang="fr-FR" sz="2600" dirty="0"/>
              <a:t>de la population (10) </a:t>
            </a:r>
          </a:p>
          <a:p>
            <a:r>
              <a:rPr lang="fr-FR" sz="2600" dirty="0" smtClean="0"/>
              <a:t>Douleur </a:t>
            </a:r>
            <a:r>
              <a:rPr lang="fr-FR" sz="2600" dirty="0"/>
              <a:t>(7) </a:t>
            </a:r>
          </a:p>
          <a:p>
            <a:r>
              <a:rPr lang="fr-FR" sz="2600" dirty="0" smtClean="0"/>
              <a:t>Cognition/éducation </a:t>
            </a:r>
            <a:r>
              <a:rPr lang="fr-FR" sz="2600" dirty="0"/>
              <a:t>(4) </a:t>
            </a:r>
          </a:p>
          <a:p>
            <a:r>
              <a:rPr lang="fr-FR" sz="2600" dirty="0"/>
              <a:t>Famille (4) </a:t>
            </a:r>
          </a:p>
          <a:p>
            <a:r>
              <a:rPr lang="fr-FR" sz="2600" dirty="0"/>
              <a:t>Communication (3) </a:t>
            </a:r>
          </a:p>
          <a:p>
            <a:r>
              <a:rPr lang="fr-FR" sz="2600" dirty="0" smtClean="0"/>
              <a:t>Ethique </a:t>
            </a:r>
            <a:r>
              <a:rPr lang="fr-FR" sz="2600" dirty="0"/>
              <a:t>(3) </a:t>
            </a:r>
          </a:p>
          <a:p>
            <a:r>
              <a:rPr lang="fr-FR" sz="2600" dirty="0"/>
              <a:t>Epilepsie (2) </a:t>
            </a:r>
          </a:p>
          <a:p>
            <a:r>
              <a:rPr lang="fr-FR" sz="2600" dirty="0" smtClean="0"/>
              <a:t>Développement/avenir  </a:t>
            </a:r>
            <a:r>
              <a:rPr lang="fr-FR" sz="2600" dirty="0"/>
              <a:t>(2) </a:t>
            </a:r>
          </a:p>
          <a:p>
            <a:r>
              <a:rPr lang="fr-FR" sz="2600" dirty="0" smtClean="0"/>
              <a:t>Aidant/soignant  (2) </a:t>
            </a:r>
            <a:endParaRPr lang="fr-FR" sz="2600" dirty="0"/>
          </a:p>
          <a:p>
            <a:r>
              <a:rPr lang="fr-FR" sz="2600" dirty="0" smtClean="0"/>
              <a:t>Sommeil </a:t>
            </a:r>
            <a:r>
              <a:rPr lang="fr-FR" sz="2600" dirty="0"/>
              <a:t>(1) </a:t>
            </a:r>
          </a:p>
          <a:p>
            <a:pPr lvl="0"/>
            <a:endParaRPr lang="fr-FR" sz="112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85206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Perspectives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934278" y="1377162"/>
            <a:ext cx="8696739" cy="54476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838200" algn="l"/>
                <a:tab pos="5754688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838200" algn="l"/>
                <a:tab pos="5754688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838200" algn="l"/>
                <a:tab pos="5754688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838200" algn="l"/>
                <a:tab pos="5754688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838200" algn="l"/>
                <a:tab pos="5754688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838200" algn="l"/>
                <a:tab pos="5754688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838200" algn="l"/>
                <a:tab pos="5754688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838200" algn="l"/>
                <a:tab pos="5754688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838200" algn="l"/>
                <a:tab pos="5754688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defTabSz="914400">
              <a:buClrTx/>
              <a:buSzTx/>
            </a:pPr>
            <a:r>
              <a:rPr lang="fr-FR" altLang="fr-FR" sz="2000" dirty="0" smtClean="0"/>
              <a:t>Discuter de la définition du polyhandicap </a:t>
            </a:r>
            <a:endParaRPr lang="fr-FR" altLang="fr-FR" sz="2000" dirty="0"/>
          </a:p>
          <a:p>
            <a:pPr marL="0" indent="0" algn="just" defTabSz="914400">
              <a:buClrTx/>
              <a:buSzTx/>
              <a:buNone/>
            </a:pPr>
            <a:endParaRPr lang="fr-FR" altLang="fr-FR" sz="2000" dirty="0" smtClean="0"/>
          </a:p>
          <a:p>
            <a:pPr marL="0" indent="0" algn="just" defTabSz="914400">
              <a:buClrTx/>
              <a:buSzTx/>
              <a:buNone/>
            </a:pPr>
            <a:endParaRPr lang="fr-FR" altLang="fr-FR" sz="2000" dirty="0"/>
          </a:p>
          <a:p>
            <a:pPr algn="just" defTabSz="914400">
              <a:buClrTx/>
              <a:buSzTx/>
            </a:pPr>
            <a:r>
              <a:rPr lang="fr-FR" altLang="fr-FR" sz="2000" dirty="0" smtClean="0"/>
              <a:t>Créer des réseaux de chercheurs pour développer et mettre en relation les travaux </a:t>
            </a:r>
          </a:p>
          <a:p>
            <a:pPr algn="just" defTabSz="914400">
              <a:buClrTx/>
              <a:buSzTx/>
            </a:pPr>
            <a:endParaRPr lang="fr-FR" altLang="fr-FR" sz="2000" dirty="0"/>
          </a:p>
          <a:p>
            <a:pPr algn="just" defTabSz="914400">
              <a:buClrTx/>
              <a:buSzTx/>
            </a:pPr>
            <a:r>
              <a:rPr lang="fr-FR" altLang="fr-FR" sz="2000" dirty="0" smtClean="0"/>
              <a:t>Indispensable interdisciplinarité dans les recherches </a:t>
            </a:r>
          </a:p>
          <a:p>
            <a:pPr algn="just" defTabSz="914400">
              <a:buClrTx/>
              <a:buSzTx/>
            </a:pPr>
            <a:endParaRPr lang="fr-FR" altLang="fr-FR" sz="2000" dirty="0"/>
          </a:p>
          <a:p>
            <a:pPr algn="just" defTabSz="914400">
              <a:buClrTx/>
              <a:buSzTx/>
            </a:pPr>
            <a:r>
              <a:rPr lang="fr-FR" altLang="fr-FR" sz="2000" dirty="0" smtClean="0"/>
              <a:t>Importance d’impliquer les proches dans les recherches </a:t>
            </a:r>
          </a:p>
          <a:p>
            <a:pPr algn="just" defTabSz="914400">
              <a:buClrTx/>
              <a:buSzTx/>
            </a:pPr>
            <a:endParaRPr lang="fr-FR" altLang="fr-FR" sz="2000" dirty="0"/>
          </a:p>
          <a:p>
            <a:pPr algn="just" defTabSz="914400">
              <a:buClrTx/>
              <a:buSzTx/>
            </a:pPr>
            <a:r>
              <a:rPr lang="fr-FR" altLang="fr-FR" sz="2000" dirty="0" smtClean="0"/>
              <a:t>Développer des travaux méthodologiques pour mieux impliquées la personne polyhandicapée </a:t>
            </a:r>
          </a:p>
          <a:p>
            <a:pPr algn="just" defTabSz="914400">
              <a:buClrTx/>
              <a:buSzTx/>
            </a:pPr>
            <a:endParaRPr lang="fr-FR" altLang="fr-FR" sz="2000" dirty="0"/>
          </a:p>
          <a:p>
            <a:pPr algn="just" defTabSz="914400">
              <a:buClrTx/>
              <a:buSzTx/>
            </a:pPr>
            <a:r>
              <a:rPr lang="fr-FR" altLang="fr-FR" sz="2000" dirty="0" smtClean="0"/>
              <a:t>Faire en sorte que les problématiques concernant le polyhandicap soient mis en regard de problématiques se posant dans d’autres situations pour attirer des chercheurs sur ce thème</a:t>
            </a:r>
          </a:p>
          <a:p>
            <a:pPr algn="just" defTabSz="914400">
              <a:buClrTx/>
              <a:buSzTx/>
            </a:pPr>
            <a:endParaRPr lang="fr-FR" altLang="fr-FR" sz="2800" dirty="0"/>
          </a:p>
        </p:txBody>
      </p:sp>
    </p:spTree>
    <p:extLst>
      <p:ext uri="{BB962C8B-B14F-4D97-AF65-F5344CB8AC3E}">
        <p14:creationId xmlns:p14="http://schemas.microsoft.com/office/powerpoint/2010/main" val="41628262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 idx="4294967295"/>
          </p:nvPr>
        </p:nvSpPr>
        <p:spPr>
          <a:xfrm>
            <a:off x="1162050" y="482600"/>
            <a:ext cx="11029950" cy="1014413"/>
          </a:xfrm>
        </p:spPr>
        <p:txBody>
          <a:bodyPr/>
          <a:lstStyle/>
          <a:p>
            <a:pPr algn="ctr"/>
            <a:endParaRPr lang="fr-FR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Espace réservé du contenu 2">
            <a:extLst>
              <a:ext uri="{FF2B5EF4-FFF2-40B4-BE49-F238E27FC236}">
                <a16:creationId xmlns="" xmlns:a16="http://schemas.microsoft.com/office/drawing/2014/main" id="{D1CDDC0F-D67F-42AF-AF8F-E0138009A009}"/>
              </a:ext>
            </a:extLst>
          </p:cNvPr>
          <p:cNvSpPr txBox="1">
            <a:spLocks/>
          </p:cNvSpPr>
          <p:nvPr/>
        </p:nvSpPr>
        <p:spPr>
          <a:xfrm>
            <a:off x="329184" y="1750694"/>
            <a:ext cx="11029950" cy="452933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tx1">
                  <a:lumMod val="50000"/>
                  <a:lumOff val="50000"/>
                </a:schemeClr>
              </a:buClr>
              <a:buFont typeface="Wingdings" panose="05000000000000000000" pitchFamily="2" charset="2"/>
              <a:buChar char="q"/>
            </a:pPr>
            <a:endParaRPr lang="fr-FR" sz="2000" dirty="0"/>
          </a:p>
        </p:txBody>
      </p:sp>
      <p:graphicFrame>
        <p:nvGraphicFramePr>
          <p:cNvPr id="3" name="Diagramme 2"/>
          <p:cNvGraphicFramePr/>
          <p:nvPr>
            <p:extLst>
              <p:ext uri="{D42A27DB-BD31-4B8C-83A1-F6EECF244321}">
                <p14:modId xmlns:p14="http://schemas.microsoft.com/office/powerpoint/2010/main" val="2189517307"/>
              </p:ext>
            </p:extLst>
          </p:nvPr>
        </p:nvGraphicFramePr>
        <p:xfrm>
          <a:off x="481584" y="1903094"/>
          <a:ext cx="11029950" cy="45293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697485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157056" y="333244"/>
            <a:ext cx="6096000" cy="526195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lnSpc>
                <a:spcPct val="130000"/>
              </a:lnSpc>
              <a:spcAft>
                <a:spcPts val="0"/>
              </a:spcAft>
              <a:buClr>
                <a:srgbClr val="47626E"/>
              </a:buClr>
              <a:buSzPts val="2000"/>
              <a:tabLst>
                <a:tab pos="540385" algn="l"/>
              </a:tabLst>
            </a:pPr>
            <a:r>
              <a:rPr lang="fr-FR" dirty="0" smtClean="0">
                <a:solidFill>
                  <a:srgbClr val="FF0000"/>
                </a:solidFill>
                <a:latin typeface="Arial" panose="020B0604020202020204" pitchFamily="34" charset="0"/>
                <a:ea typeface="MS Mincho"/>
              </a:rPr>
              <a:t>Objectifs </a:t>
            </a:r>
          </a:p>
          <a:p>
            <a:pPr marL="342900" lvl="0" indent="-342900">
              <a:lnSpc>
                <a:spcPct val="130000"/>
              </a:lnSpc>
              <a:spcAft>
                <a:spcPts val="0"/>
              </a:spcAft>
              <a:buClr>
                <a:srgbClr val="47626E"/>
              </a:buClr>
              <a:buSzPts val="2000"/>
              <a:buFont typeface="InfoText-Book"/>
              <a:buChar char="&gt;"/>
              <a:tabLst>
                <a:tab pos="540385" algn="l"/>
              </a:tabLst>
            </a:pPr>
            <a:endParaRPr lang="fr-FR" dirty="0">
              <a:solidFill>
                <a:srgbClr val="000000"/>
              </a:solidFill>
              <a:latin typeface="Arial" panose="020B0604020202020204" pitchFamily="34" charset="0"/>
              <a:ea typeface="MS Mincho"/>
            </a:endParaRPr>
          </a:p>
          <a:p>
            <a:pPr marL="342900" lvl="0" indent="-342900">
              <a:lnSpc>
                <a:spcPct val="130000"/>
              </a:lnSpc>
              <a:spcAft>
                <a:spcPts val="0"/>
              </a:spcAft>
              <a:buClr>
                <a:srgbClr val="47626E"/>
              </a:buClr>
              <a:buSzPts val="2000"/>
              <a:buFont typeface="InfoText-Book"/>
              <a:buChar char="&gt;"/>
              <a:tabLst>
                <a:tab pos="540385" algn="l"/>
              </a:tabLst>
            </a:pPr>
            <a:r>
              <a:rPr lang="fr-FR" dirty="0" smtClean="0">
                <a:solidFill>
                  <a:srgbClr val="000000"/>
                </a:solidFill>
                <a:latin typeface="Arial" panose="020B0604020202020204" pitchFamily="34" charset="0"/>
                <a:ea typeface="MS Mincho"/>
              </a:rPr>
              <a:t>Analyser </a:t>
            </a:r>
            <a:r>
              <a:rPr lang="fr-FR" dirty="0">
                <a:solidFill>
                  <a:srgbClr val="000000"/>
                </a:solidFill>
                <a:latin typeface="Arial" panose="020B0604020202020204" pitchFamily="34" charset="0"/>
                <a:ea typeface="MS Mincho"/>
              </a:rPr>
              <a:t>les forces et faiblesses de la recherche sur le polyhandicap </a:t>
            </a:r>
          </a:p>
          <a:p>
            <a:pPr marL="342900" lvl="0" indent="-342900">
              <a:lnSpc>
                <a:spcPct val="130000"/>
              </a:lnSpc>
              <a:spcAft>
                <a:spcPts val="0"/>
              </a:spcAft>
              <a:buClr>
                <a:srgbClr val="47626E"/>
              </a:buClr>
              <a:buSzPts val="2000"/>
              <a:buFont typeface="InfoText-Book"/>
              <a:buChar char="&gt;"/>
              <a:tabLst>
                <a:tab pos="540385" algn="l"/>
              </a:tabLst>
            </a:pPr>
            <a:r>
              <a:rPr lang="fr-FR" dirty="0">
                <a:solidFill>
                  <a:srgbClr val="000000"/>
                </a:solidFill>
                <a:latin typeface="Arial" panose="020B0604020202020204" pitchFamily="34" charset="0"/>
                <a:ea typeface="MS Mincho"/>
              </a:rPr>
              <a:t>Identifier les freins et leviers au développement de cette recherche ;</a:t>
            </a:r>
          </a:p>
          <a:p>
            <a:pPr marL="342900" lvl="0" indent="-342900">
              <a:lnSpc>
                <a:spcPct val="130000"/>
              </a:lnSpc>
              <a:spcAft>
                <a:spcPts val="500"/>
              </a:spcAft>
              <a:buClr>
                <a:srgbClr val="47626E"/>
              </a:buClr>
              <a:buSzPts val="2000"/>
              <a:buFont typeface="InfoText-Book"/>
              <a:buChar char="&gt;"/>
              <a:tabLst>
                <a:tab pos="540385" algn="l"/>
              </a:tabLst>
            </a:pPr>
            <a:r>
              <a:rPr lang="fr-FR" dirty="0">
                <a:solidFill>
                  <a:srgbClr val="000000"/>
                </a:solidFill>
                <a:latin typeface="Arial" panose="020B0604020202020204" pitchFamily="34" charset="0"/>
                <a:ea typeface="MS Mincho"/>
              </a:rPr>
              <a:t>Identifier les besoins de la communauté scientifique.</a:t>
            </a:r>
          </a:p>
          <a:p>
            <a:pPr>
              <a:lnSpc>
                <a:spcPct val="130000"/>
              </a:lnSpc>
              <a:spcAft>
                <a:spcPts val="500"/>
              </a:spcAft>
            </a:pPr>
            <a:r>
              <a:rPr lang="fr-FR">
                <a:solidFill>
                  <a:srgbClr val="FF0000"/>
                </a:solidFill>
                <a:latin typeface="Arial" panose="020B0604020202020204" pitchFamily="34" charset="0"/>
                <a:ea typeface="MS Mincho"/>
                <a:cs typeface="Times New Roman" panose="02020603050405020304" pitchFamily="18" charset="0"/>
              </a:rPr>
              <a:t>D</a:t>
            </a:r>
            <a:r>
              <a:rPr lang="fr-FR" smtClean="0">
                <a:solidFill>
                  <a:srgbClr val="FF0000"/>
                </a:solidFill>
                <a:latin typeface="Arial" panose="020B0604020202020204" pitchFamily="34" charset="0"/>
                <a:ea typeface="MS Mincho"/>
                <a:cs typeface="Times New Roman" panose="02020603050405020304" pitchFamily="18" charset="0"/>
              </a:rPr>
              <a:t>éfinition opérationnelle </a:t>
            </a:r>
            <a:r>
              <a:rPr lang="fr-FR" dirty="0" smtClean="0">
                <a:solidFill>
                  <a:srgbClr val="FF0000"/>
                </a:solidFill>
                <a:latin typeface="Arial" panose="020B0604020202020204" pitchFamily="34" charset="0"/>
                <a:ea typeface="MS Mincho"/>
                <a:cs typeface="Times New Roman" panose="02020603050405020304" pitchFamily="18" charset="0"/>
              </a:rPr>
              <a:t>du polyhandicap </a:t>
            </a: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ea typeface="MS Mincho"/>
                <a:cs typeface="Times New Roman" panose="02020603050405020304" pitchFamily="18" charset="0"/>
              </a:rPr>
              <a:t> :</a:t>
            </a:r>
          </a:p>
          <a:p>
            <a:pPr marL="342900" lvl="0" indent="-342900">
              <a:lnSpc>
                <a:spcPct val="130000"/>
              </a:lnSpc>
              <a:spcAft>
                <a:spcPts val="0"/>
              </a:spcAft>
              <a:buClr>
                <a:srgbClr val="47626E"/>
              </a:buClr>
              <a:buSzPts val="2000"/>
              <a:buFont typeface="InfoText-Book"/>
              <a:buChar char="&gt;"/>
              <a:tabLst>
                <a:tab pos="540385" algn="l"/>
              </a:tabLst>
            </a:pPr>
            <a:r>
              <a:rPr lang="fr-FR" dirty="0">
                <a:solidFill>
                  <a:srgbClr val="000000"/>
                </a:solidFill>
                <a:latin typeface="Arial" panose="020B0604020202020204" pitchFamily="34" charset="0"/>
                <a:ea typeface="MS Mincho"/>
              </a:rPr>
              <a:t>Une déficience cognitive sévère ; </a:t>
            </a:r>
          </a:p>
          <a:p>
            <a:pPr marL="342900" lvl="0" indent="-342900">
              <a:lnSpc>
                <a:spcPct val="130000"/>
              </a:lnSpc>
              <a:spcAft>
                <a:spcPts val="0"/>
              </a:spcAft>
              <a:buClr>
                <a:srgbClr val="47626E"/>
              </a:buClr>
              <a:buSzPts val="2000"/>
              <a:buFont typeface="InfoText-Book"/>
              <a:buChar char="&gt;"/>
              <a:tabLst>
                <a:tab pos="540385" algn="l"/>
              </a:tabLst>
            </a:pPr>
            <a:r>
              <a:rPr lang="fr-FR" dirty="0">
                <a:solidFill>
                  <a:srgbClr val="000000"/>
                </a:solidFill>
                <a:latin typeface="Arial" panose="020B0604020202020204" pitchFamily="34" charset="0"/>
                <a:ea typeface="MS Mincho"/>
              </a:rPr>
              <a:t>Une déficience motrice sévère et globale (d’origine centrale) ;</a:t>
            </a:r>
          </a:p>
          <a:p>
            <a:pPr marL="342900" lvl="0" indent="-342900">
              <a:lnSpc>
                <a:spcPct val="130000"/>
              </a:lnSpc>
              <a:spcAft>
                <a:spcPts val="0"/>
              </a:spcAft>
              <a:buClr>
                <a:srgbClr val="47626E"/>
              </a:buClr>
              <a:buSzPts val="2000"/>
              <a:buFont typeface="InfoText-Book"/>
              <a:buChar char="&gt;"/>
              <a:tabLst>
                <a:tab pos="540385" algn="l"/>
              </a:tabLst>
            </a:pPr>
            <a:r>
              <a:rPr lang="fr-FR" dirty="0">
                <a:solidFill>
                  <a:srgbClr val="000000"/>
                </a:solidFill>
                <a:latin typeface="Arial" panose="020B0604020202020204" pitchFamily="34" charset="0"/>
                <a:ea typeface="MS Mincho"/>
              </a:rPr>
              <a:t>Une dépendance extrême et d’une restriction importante de l’autonomie ; </a:t>
            </a:r>
          </a:p>
          <a:p>
            <a:pPr marL="342900" lvl="0" indent="-342900">
              <a:lnSpc>
                <a:spcPct val="130000"/>
              </a:lnSpc>
              <a:spcAft>
                <a:spcPts val="500"/>
              </a:spcAft>
              <a:buClr>
                <a:srgbClr val="47626E"/>
              </a:buClr>
              <a:buSzPts val="2000"/>
              <a:buFont typeface="InfoText-Book"/>
              <a:buChar char="&gt;"/>
              <a:tabLst>
                <a:tab pos="540385" algn="l"/>
              </a:tabLst>
            </a:pPr>
            <a:r>
              <a:rPr lang="fr-FR" dirty="0">
                <a:solidFill>
                  <a:srgbClr val="000000"/>
                </a:solidFill>
                <a:latin typeface="Arial" panose="020B0604020202020204" pitchFamily="34" charset="0"/>
                <a:ea typeface="MS Mincho"/>
              </a:rPr>
              <a:t>L’intrication des déficiences</a:t>
            </a:r>
            <a:r>
              <a:rPr lang="fr-FR" sz="1100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 </a:t>
            </a:r>
            <a:r>
              <a:rPr lang="fr-FR" dirty="0">
                <a:solidFill>
                  <a:srgbClr val="000000"/>
                </a:solidFill>
                <a:latin typeface="Arial" panose="020B0604020202020204" pitchFamily="34" charset="0"/>
                <a:ea typeface="MS Mincho"/>
              </a:rPr>
              <a:t>. </a:t>
            </a:r>
            <a:r>
              <a:rPr lang="fr-FR" sz="1100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 </a:t>
            </a:r>
            <a:endParaRPr lang="fr-FR" dirty="0">
              <a:solidFill>
                <a:srgbClr val="000000"/>
              </a:solidFill>
              <a:latin typeface="Arial" panose="020B0604020202020204" pitchFamily="34" charset="0"/>
              <a:ea typeface="MS Mincho"/>
            </a:endParaRPr>
          </a:p>
        </p:txBody>
      </p:sp>
    </p:spTree>
    <p:extLst>
      <p:ext uri="{BB962C8B-B14F-4D97-AF65-F5344CB8AC3E}">
        <p14:creationId xmlns:p14="http://schemas.microsoft.com/office/powerpoint/2010/main" val="28484280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01841" y="337351"/>
            <a:ext cx="8972161" cy="5704011"/>
          </a:xfrm>
        </p:spPr>
        <p:txBody>
          <a:bodyPr>
            <a:normAutofit fontScale="92500" lnSpcReduction="10000"/>
          </a:bodyPr>
          <a:lstStyle/>
          <a:p>
            <a:pPr fontAlgn="ctr"/>
            <a:r>
              <a:rPr lang="fr-FR" b="1" dirty="0"/>
              <a:t>Aspects socio-économiques du polyhandicap</a:t>
            </a:r>
            <a:endParaRPr lang="fr-FR" dirty="0"/>
          </a:p>
          <a:p>
            <a:pPr lvl="1" fontAlgn="ctr"/>
            <a:r>
              <a:rPr lang="fr-FR" b="1" dirty="0"/>
              <a:t>Les coûts directs et indirects de la prise en charge du polyhandicap </a:t>
            </a:r>
            <a:endParaRPr lang="fr-FR" dirty="0"/>
          </a:p>
          <a:p>
            <a:pPr lvl="1" fontAlgn="ctr"/>
            <a:r>
              <a:rPr lang="fr-FR" b="1" dirty="0"/>
              <a:t>La mesure des conséquences sanitaires, sociales et économiques de l’aide apportée par les proches aux personnes aux personnes en situation de polyhandicap </a:t>
            </a:r>
            <a:endParaRPr lang="fr-FR" dirty="0"/>
          </a:p>
          <a:p>
            <a:pPr fontAlgn="ctr"/>
            <a:r>
              <a:rPr lang="fr-FR" b="1" dirty="0">
                <a:solidFill>
                  <a:srgbClr val="FF0000"/>
                </a:solidFill>
              </a:rPr>
              <a:t>Bérangère DAVIN</a:t>
            </a:r>
            <a:endParaRPr lang="fr-FR" dirty="0">
              <a:solidFill>
                <a:srgbClr val="FF0000"/>
              </a:solidFill>
            </a:endParaRPr>
          </a:p>
          <a:p>
            <a:pPr fontAlgn="ctr"/>
            <a:r>
              <a:rPr lang="fr-FR" b="1" dirty="0">
                <a:solidFill>
                  <a:srgbClr val="FF0000"/>
                </a:solidFill>
              </a:rPr>
              <a:t>Alain PARAPONARIS</a:t>
            </a:r>
            <a:endParaRPr lang="fr-FR" dirty="0">
              <a:solidFill>
                <a:srgbClr val="FF0000"/>
              </a:solidFill>
            </a:endParaRPr>
          </a:p>
          <a:p>
            <a:pPr fontAlgn="ctr"/>
            <a:r>
              <a:rPr lang="fr-FR" b="1" dirty="0"/>
              <a:t>Accès aux droits</a:t>
            </a:r>
            <a:endParaRPr lang="fr-FR" dirty="0"/>
          </a:p>
          <a:p>
            <a:pPr lvl="1" fontAlgn="ctr"/>
            <a:r>
              <a:rPr lang="fr-FR" dirty="0"/>
              <a:t>Les questions relatives à l'accès à la loi, au droit et à la citoyenneté pour les personnes polyhandicapées et leurs proches</a:t>
            </a:r>
          </a:p>
          <a:p>
            <a:pPr lvl="1" fontAlgn="ctr"/>
            <a:r>
              <a:rPr lang="fr-FR" dirty="0"/>
              <a:t>La question de la solidarité de l'institution envers la personne et comment la personne polyhandicapée et des proches se saisissent de cette solidarité. </a:t>
            </a:r>
          </a:p>
          <a:p>
            <a:pPr fontAlgn="ctr"/>
            <a:r>
              <a:rPr lang="fr-FR" dirty="0">
                <a:solidFill>
                  <a:srgbClr val="FF0000"/>
                </a:solidFill>
              </a:rPr>
              <a:t>Alexandra GREVIN Evelyne FRIEDEL</a:t>
            </a:r>
          </a:p>
          <a:p>
            <a:pPr fontAlgn="ctr"/>
            <a:r>
              <a:rPr lang="fr-FR" b="1" dirty="0"/>
              <a:t>Qualité de vie</a:t>
            </a:r>
            <a:endParaRPr lang="fr-FR" dirty="0"/>
          </a:p>
          <a:p>
            <a:pPr lvl="1" fontAlgn="ctr"/>
            <a:r>
              <a:rPr lang="fr-FR" dirty="0"/>
              <a:t>La qualité de vie de la personne poly handicapée et celle de ses proches </a:t>
            </a:r>
          </a:p>
          <a:p>
            <a:pPr lvl="1" fontAlgn="ctr"/>
            <a:r>
              <a:rPr lang="fr-FR" dirty="0" err="1"/>
              <a:t>Questonnements</a:t>
            </a:r>
            <a:r>
              <a:rPr lang="fr-FR" dirty="0"/>
              <a:t> concernant l’autodétermination  pour la personne polyhandicapée (expérience en Suède) </a:t>
            </a:r>
          </a:p>
          <a:p>
            <a:pPr fontAlgn="ctr"/>
            <a:r>
              <a:rPr lang="fr-FR" dirty="0">
                <a:solidFill>
                  <a:srgbClr val="FF0000"/>
                </a:solidFill>
              </a:rPr>
              <a:t>Eve GARDIEN</a:t>
            </a:r>
          </a:p>
          <a:p>
            <a:pPr fontAlgn="ctr"/>
            <a:r>
              <a:rPr lang="fr-FR" dirty="0" err="1">
                <a:solidFill>
                  <a:srgbClr val="FF0000"/>
                </a:solidFill>
              </a:rPr>
              <a:t>Beas</a:t>
            </a:r>
            <a:r>
              <a:rPr lang="fr-FR" dirty="0">
                <a:solidFill>
                  <a:srgbClr val="FF0000"/>
                </a:solidFill>
              </a:rPr>
              <a:t> MAES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73089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5" name="Espace réservé du contenu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85435230"/>
              </p:ext>
            </p:extLst>
          </p:nvPr>
        </p:nvGraphicFramePr>
        <p:xfrm>
          <a:off x="677334" y="239698"/>
          <a:ext cx="9345555" cy="628539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05357"/>
                <a:gridCol w="4630620"/>
                <a:gridCol w="2709578"/>
              </a:tblGrid>
              <a:tr h="233653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fr-FR" sz="1200">
                          <a:effectLst/>
                        </a:rPr>
                        <a:t>Le parcours de vie de la personne polyhandicapée</a:t>
                      </a:r>
                      <a:endParaRPr lang="fr-F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792" marR="44792" marT="0" marB="0" anchor="ctr"/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-"/>
                      </a:pPr>
                      <a:r>
                        <a:rPr lang="fr-FR" sz="1200">
                          <a:effectLst/>
                        </a:rPr>
                        <a:t>Parcours de vie : moments clés de transitions (enfance, adolescence, adulte) </a:t>
                      </a: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-"/>
                      </a:pPr>
                      <a:r>
                        <a:rPr lang="fr-FR" sz="1200">
                          <a:effectLst/>
                        </a:rPr>
                        <a:t>Effets du type de prise en charge (domicile, internat, externat, internat séquentiel) sur la personne polyhandicapée et ses proches (famille nucléaire, fratrie, famille élargie)</a:t>
                      </a: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-"/>
                      </a:pPr>
                      <a:r>
                        <a:rPr lang="fr-FR" sz="1200">
                          <a:effectLst/>
                        </a:rPr>
                        <a:t>Dispositifs d’accompagnement et d'éducation : problématique de l’inclusion</a:t>
                      </a: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-"/>
                      </a:pPr>
                      <a:r>
                        <a:rPr lang="fr-FR" sz="1200">
                          <a:effectLst/>
                        </a:rPr>
                        <a:t>Parcours milieu inclusif/milieu spécialisé à l’école et dans les lieux d’inclusion de la petite enfance</a:t>
                      </a:r>
                      <a:endParaRPr lang="fr-F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792" marR="447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fr-FR" sz="1200">
                          <a:effectLst/>
                        </a:rPr>
                        <a:t>Esther ATLAN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fr-FR" sz="1200">
                          <a:effectLst/>
                        </a:rPr>
                        <a:t>Jean-Yves BARREYRE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fr-FR" sz="1200">
                          <a:effectLst/>
                        </a:rPr>
                        <a:t>Patrick COLLIGNON Sabine DELZESCAUX Martine JANNER</a:t>
                      </a:r>
                      <a:endParaRPr lang="fr-F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792" marR="44792" marT="0" marB="0" anchor="ctr"/>
                </a:tc>
              </a:tr>
              <a:tr h="233653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fr-FR" sz="1200">
                          <a:effectLst/>
                        </a:rPr>
                        <a:t>Les processus de fonctionnement cognitifs et psychiques</a:t>
                      </a:r>
                      <a:endParaRPr lang="fr-F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792" marR="44792" marT="0" marB="0" anchor="ctr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-"/>
                      </a:pPr>
                      <a:r>
                        <a:rPr lang="fr-FR" sz="1200">
                          <a:effectLst/>
                        </a:rPr>
                        <a:t>Fonctionnement psychique, cognitif, sensoriel, moteur 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-"/>
                      </a:pPr>
                      <a:r>
                        <a:rPr lang="fr-FR" sz="1200">
                          <a:effectLst/>
                        </a:rPr>
                        <a:t>Processus d’adaptatif et d’apprentissage (problématique de l'évaluation, et compréhension des processus de fonctionnement et de leurs évolutions) 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-"/>
                      </a:pPr>
                      <a:r>
                        <a:rPr lang="fr-FR" sz="1200">
                          <a:effectLst/>
                        </a:rPr>
                        <a:t>Comorbidité, ses effets et ses évolutions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-"/>
                      </a:pPr>
                      <a:r>
                        <a:rPr lang="fr-FR" sz="1200">
                          <a:effectLst/>
                        </a:rPr>
                        <a:t>Souffrance psychique : troubles du comportement ; intrication/différenciation entre souffrance d’origine somatique (douleur) et psychique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-"/>
                      </a:pPr>
                      <a:r>
                        <a:rPr lang="fr-FR" sz="1200">
                          <a:effectLst/>
                        </a:rPr>
                        <a:t>Maltraitance et bientraitance </a:t>
                      </a:r>
                      <a:endParaRPr lang="fr-F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792" marR="447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fr-FR" sz="1200">
                          <a:effectLst/>
                        </a:rPr>
                        <a:t>Vincent GUINCHAT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fr-FR" sz="1200">
                          <a:effectLst/>
                        </a:rPr>
                        <a:t>Lisa OUSS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fr-FR" sz="1200">
                          <a:effectLst/>
                        </a:rPr>
                        <a:t>Geneviève PETIT PIERRE George SAULUS</a:t>
                      </a:r>
                      <a:endParaRPr lang="fr-F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792" marR="44792" marT="0" marB="0" anchor="ctr"/>
                </a:tc>
              </a:tr>
              <a:tr h="161232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fr-FR" sz="1200">
                          <a:effectLst/>
                        </a:rPr>
                        <a:t>Les questions éthiques, questions des « aidants », des « proches », de la personne elle-même, des professionnels</a:t>
                      </a:r>
                      <a:endParaRPr lang="fr-F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792" marR="44792" marT="0" marB="0" anchor="ctr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-"/>
                      </a:pPr>
                      <a:r>
                        <a:rPr lang="fr-FR" sz="1200" dirty="0">
                          <a:effectLst/>
                        </a:rPr>
                        <a:t>Ethique de la relation : Rapport à l’autre, au plaisir, au corps (sexualité)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-"/>
                      </a:pPr>
                      <a:r>
                        <a:rPr lang="fr-FR" sz="1200" dirty="0">
                          <a:effectLst/>
                        </a:rPr>
                        <a:t>Ethique au quotidien à l’hôpital 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-"/>
                      </a:pPr>
                      <a:r>
                        <a:rPr lang="fr-FR" sz="1200" dirty="0">
                          <a:effectLst/>
                        </a:rPr>
                        <a:t>Question de la fin de vie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-"/>
                      </a:pPr>
                      <a:r>
                        <a:rPr lang="fr-FR" sz="1200" dirty="0">
                          <a:effectLst/>
                        </a:rPr>
                        <a:t>Annonce du diagnostic</a:t>
                      </a: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792" marR="447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fr-FR" sz="1200" dirty="0">
                          <a:effectLst/>
                        </a:rPr>
                        <a:t>Thierry BILLETTE DE VILLEMEUR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fr-FR" sz="1200" dirty="0">
                          <a:effectLst/>
                        </a:rPr>
                        <a:t>Patrick COLLIGNON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fr-FR" sz="1200" dirty="0">
                          <a:effectLst/>
                        </a:rPr>
                        <a:t>Yannis CONSTANTINIDES</a:t>
                      </a:r>
                      <a:endParaRPr lang="fr-F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792" marR="44792" marT="0" marB="0" anchor="ctr"/>
                </a:tc>
              </a:tr>
            </a:tbl>
          </a:graphicData>
        </a:graphic>
      </p:graphicFrame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68745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5" name="Espace réservé du contenu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40627744"/>
              </p:ext>
            </p:extLst>
          </p:nvPr>
        </p:nvGraphicFramePr>
        <p:xfrm>
          <a:off x="923278" y="-568170"/>
          <a:ext cx="9818703" cy="760469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06884"/>
                <a:gridCol w="4865060"/>
                <a:gridCol w="2846759"/>
              </a:tblGrid>
              <a:tr h="176129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fr-FR" sz="1600">
                          <a:effectLst/>
                        </a:rPr>
                        <a:t>Les aidants professionnels et non professionnels</a:t>
                      </a:r>
                      <a:endParaRPr lang="fr-F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3284" marR="53284" marT="0" marB="0" anchor="ctr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-"/>
                      </a:pPr>
                      <a:r>
                        <a:rPr lang="fr-FR" sz="1600">
                          <a:effectLst/>
                        </a:rPr>
                        <a:t>Problématique du besoin de répit/ressource/relais pour les aidants 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-"/>
                      </a:pPr>
                      <a:r>
                        <a:rPr lang="fr-FR" sz="1600">
                          <a:effectLst/>
                        </a:rPr>
                        <a:t>Le travail à domicile et en institution </a:t>
                      </a:r>
                      <a:endParaRPr lang="fr-FR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284" marR="532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fr-FR" sz="1600">
                          <a:effectLst/>
                        </a:rPr>
                        <a:t>Frédéric BLONDEL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fr-FR" sz="1600">
                          <a:effectLst/>
                        </a:rPr>
                        <a:t>Sabine DELZESCAUX</a:t>
                      </a:r>
                      <a:endParaRPr lang="fr-F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3284" marR="53284" marT="0" marB="0" anchor="ctr"/>
                </a:tc>
              </a:tr>
              <a:tr h="227952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fr-FR" sz="1600">
                          <a:effectLst/>
                        </a:rPr>
                        <a:t>Aides techniques, communication</a:t>
                      </a:r>
                      <a:endParaRPr lang="fr-F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3284" marR="53284" marT="0" marB="0" anchor="ctr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-"/>
                      </a:pPr>
                      <a:r>
                        <a:rPr lang="fr-FR" sz="1600">
                          <a:effectLst/>
                        </a:rPr>
                        <a:t>Les aides techniques électroniques et informatiques, leurs objectifs finaux, leurs évolutions et leurs utilisations tout au long de la vie 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-"/>
                      </a:pPr>
                      <a:r>
                        <a:rPr lang="fr-FR" sz="1600">
                          <a:effectLst/>
                        </a:rPr>
                        <a:t>Plateforme technique et nouvelles technologies 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-"/>
                      </a:pPr>
                      <a:r>
                        <a:rPr lang="fr-FR" sz="1600">
                          <a:effectLst/>
                        </a:rPr>
                        <a:t>Conception centrée sur l’utilisateur 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-"/>
                      </a:pPr>
                      <a:r>
                        <a:rPr lang="fr-FR" sz="1600">
                          <a:effectLst/>
                        </a:rPr>
                        <a:t>Aide technique à domicile et en institution 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-"/>
                      </a:pPr>
                      <a:r>
                        <a:rPr lang="fr-FR" sz="1600">
                          <a:effectLst/>
                        </a:rPr>
                        <a:t>Evaluer et faciliter la communication : évaluation, outils…  </a:t>
                      </a:r>
                      <a:endParaRPr lang="fr-FR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284" marR="532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fr-FR" sz="1600">
                          <a:effectLst/>
                        </a:rPr>
                        <a:t>Dominique CRUNELLE Jean-Paul DEPARTE Samuel POUPLIN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fr-FR" sz="1600">
                          <a:effectLst/>
                        </a:rPr>
                        <a:t>Nadine VIGOUROUX</a:t>
                      </a:r>
                      <a:endParaRPr lang="fr-F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3284" marR="53284" marT="0" marB="0" anchor="ctr"/>
                </a:tc>
              </a:tr>
              <a:tr h="311458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fr-FR" sz="1600">
                          <a:effectLst/>
                        </a:rPr>
                        <a:t>Méthodologie de recherche et méthodologie de l'évaluation</a:t>
                      </a:r>
                      <a:endParaRPr lang="fr-F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3284" marR="53284" marT="0" marB="0" anchor="ctr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-"/>
                      </a:pPr>
                      <a:r>
                        <a:rPr lang="fr-FR" sz="1600">
                          <a:effectLst/>
                        </a:rPr>
                        <a:t>Méthodologie des évaluations des dispositifs, des méthodes d’accompagnement, de soins pour les personnes poly handicapées. 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-"/>
                      </a:pPr>
                      <a:r>
                        <a:rPr lang="fr-FR" sz="1600">
                          <a:effectLst/>
                        </a:rPr>
                        <a:t>Approches qualitatives quantitatives concernant les familles, les personnes poly handicapées, les professionnels et les institutions 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-"/>
                      </a:pPr>
                      <a:r>
                        <a:rPr lang="fr-FR" sz="1600">
                          <a:effectLst/>
                        </a:rPr>
                        <a:t>La question de l’interrogation des proxys pour connaître la vie psychique et relationnelle de la personne 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-"/>
                      </a:pPr>
                      <a:r>
                        <a:rPr lang="fr-FR" sz="1600">
                          <a:effectLst/>
                        </a:rPr>
                        <a:t>L’observation et l’interprétation 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-"/>
                      </a:pPr>
                      <a:r>
                        <a:rPr lang="fr-FR" sz="1600">
                          <a:effectLst/>
                        </a:rPr>
                        <a:t>Le langage privé, non verbal </a:t>
                      </a:r>
                      <a:endParaRPr lang="fr-FR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284" marR="532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fr-FR" sz="1600" dirty="0">
                          <a:effectLst/>
                        </a:rPr>
                        <a:t>Frédéric BLONDEL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fr-FR" sz="1600" dirty="0">
                          <a:effectLst/>
                        </a:rPr>
                        <a:t>Muriel DELPORTE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fr-FR" sz="1600" dirty="0">
                          <a:effectLst/>
                        </a:rPr>
                        <a:t>Sabine DELZESCAUX Alexandre DURUPT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fr-FR" sz="1600" dirty="0">
                          <a:effectLst/>
                        </a:rPr>
                        <a:t>Alain PRAPONARIS, Régine SCELLES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3284" marR="53284" marT="0" marB="0" anchor="ctr"/>
                </a:tc>
              </a:tr>
            </a:tbl>
          </a:graphicData>
        </a:graphic>
      </p:graphicFrame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0143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graphicFrame>
        <p:nvGraphicFramePr>
          <p:cNvPr id="5" name="Espace réservé du contenu 4"/>
          <p:cNvGraphicFramePr>
            <a:graphicFrameLocks noGrp="1"/>
          </p:cNvGraphicFramePr>
          <p:nvPr>
            <p:ph idx="1"/>
          </p:nvPr>
        </p:nvGraphicFramePr>
        <p:xfrm>
          <a:off x="1879124" y="3622516"/>
          <a:ext cx="6193790" cy="93059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29055"/>
                <a:gridCol w="3068955"/>
                <a:gridCol w="1795780"/>
              </a:tblGrid>
              <a:tr h="2032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fr-FR" sz="1100">
                          <a:effectLst/>
                        </a:rPr>
                        <a:t>Représentations sociales et place dans la cité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-"/>
                      </a:pPr>
                      <a:r>
                        <a:rPr lang="fr-FR" sz="1100">
                          <a:effectLst/>
                        </a:rPr>
                        <a:t>Représentations sociales et individuelles chez les proches, les professionnels, les institutions 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fr-FR" sz="1100" dirty="0">
                          <a:effectLst/>
                        </a:rPr>
                        <a:t>Frédéric BLONDEL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fr-FR" sz="1100" dirty="0">
                          <a:effectLst/>
                        </a:rPr>
                        <a:t>Sabine DELZESCAUX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fr-FR" sz="1100" dirty="0">
                          <a:effectLst/>
                        </a:rPr>
                        <a:t>Myriam WINANCE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1634685"/>
              </p:ext>
            </p:extLst>
          </p:nvPr>
        </p:nvGraphicFramePr>
        <p:xfrm>
          <a:off x="497150" y="701336"/>
          <a:ext cx="9286042" cy="654843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92586"/>
                <a:gridCol w="4601132"/>
                <a:gridCol w="2692324"/>
              </a:tblGrid>
              <a:tr h="190171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fr-FR" sz="1800">
                          <a:effectLst/>
                        </a:rPr>
                        <a:t>Aspects socio-économiques du polyhandicap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-"/>
                      </a:pPr>
                      <a:r>
                        <a:rPr lang="fr-FR" sz="1800">
                          <a:effectLst/>
                        </a:rPr>
                        <a:t>Les coûts directs et indirects de la prise en charge du polyhandicap </a:t>
                      </a: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-"/>
                      </a:pPr>
                      <a:r>
                        <a:rPr lang="fr-FR" sz="1800">
                          <a:effectLst/>
                        </a:rPr>
                        <a:t>La mesure des conséquences sanitaires, sociales et économiques de l’aide apportée par les proches aux personnes aux personnes en situation de polyhandicap </a:t>
                      </a:r>
                      <a:endParaRPr lang="fr-FR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fr-FR" sz="1800">
                          <a:effectLst/>
                        </a:rPr>
                        <a:t>Bérangère DAVIN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fr-FR" sz="1800">
                          <a:effectLst/>
                        </a:rPr>
                        <a:t>Alain PARAPONARIS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245140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fr-FR" sz="1800">
                          <a:effectLst/>
                        </a:rPr>
                        <a:t>Accès aux droits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-"/>
                      </a:pPr>
                      <a:r>
                        <a:rPr lang="fr-FR" sz="1800">
                          <a:effectLst/>
                        </a:rPr>
                        <a:t>Les questions relatives à l'accès à la loi, au droit et à la citoyenneté pour les personnes polyhandicapées et leurs proches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-"/>
                      </a:pPr>
                      <a:r>
                        <a:rPr lang="fr-FR" sz="1800">
                          <a:effectLst/>
                        </a:rPr>
                        <a:t>La question de la solidarité de l'institution envers la personne et comment la personne polyhandicapée et des proches se saisissent de cette solidarité. </a:t>
                      </a:r>
                      <a:endParaRPr lang="fr-FR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fr-FR" sz="1800">
                          <a:effectLst/>
                        </a:rPr>
                        <a:t>Alexandra GREVIN Evelyne FRIEDEL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135203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fr-FR" sz="1800">
                          <a:effectLst/>
                        </a:rPr>
                        <a:t>Qualité de vie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-"/>
                      </a:pPr>
                      <a:r>
                        <a:rPr lang="fr-FR" sz="1800">
                          <a:effectLst/>
                        </a:rPr>
                        <a:t>La qualité de vie de la personne poly handicapée et celle de ses proches </a:t>
                      </a: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-"/>
                      </a:pPr>
                      <a:r>
                        <a:rPr lang="fr-FR" sz="1800">
                          <a:effectLst/>
                        </a:rPr>
                        <a:t>Questonnements concernant l’autodétermination  pour la personne polyhandicapée (expérience en Suède) </a:t>
                      </a:r>
                      <a:endParaRPr lang="fr-FR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fr-FR" sz="1800" dirty="0">
                          <a:effectLst/>
                        </a:rPr>
                        <a:t>Eve GARDIEN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fr-FR" sz="1800" dirty="0" err="1">
                          <a:effectLst/>
                        </a:rPr>
                        <a:t>Beas</a:t>
                      </a:r>
                      <a:r>
                        <a:rPr lang="fr-FR" sz="1800" dirty="0">
                          <a:effectLst/>
                        </a:rPr>
                        <a:t> MAES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23266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5" name="Espace réservé du contenu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2107562"/>
              </p:ext>
            </p:extLst>
          </p:nvPr>
        </p:nvGraphicFramePr>
        <p:xfrm>
          <a:off x="967667" y="1930400"/>
          <a:ext cx="7105247" cy="262270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24634"/>
                <a:gridCol w="3520572"/>
                <a:gridCol w="2060041"/>
              </a:tblGrid>
              <a:tr h="262270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fr-FR" sz="1800">
                          <a:effectLst/>
                        </a:rPr>
                        <a:t>Représentations sociales et place dans la cité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-"/>
                      </a:pPr>
                      <a:r>
                        <a:rPr lang="fr-FR" sz="1800">
                          <a:effectLst/>
                        </a:rPr>
                        <a:t>Représentations sociales et individuelles chez les proches, les professionnels, les institutions </a:t>
                      </a:r>
                      <a:endParaRPr lang="fr-FR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fr-FR" sz="1800" dirty="0">
                          <a:effectLst/>
                        </a:rPr>
                        <a:t>Frédéric BLONDEL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fr-FR" sz="1800" dirty="0">
                          <a:effectLst/>
                        </a:rPr>
                        <a:t>Sabine DELZESCAUX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fr-FR" sz="1800" dirty="0">
                          <a:effectLst/>
                        </a:rPr>
                        <a:t>Myriam WINANCE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82706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Principaux résultats </a:t>
            </a:r>
            <a:br>
              <a:rPr lang="fr-FR" dirty="0" smtClean="0"/>
            </a:br>
            <a:r>
              <a:rPr lang="fr-FR" dirty="0" smtClean="0"/>
              <a:t>Thématiques transversales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3600" dirty="0" smtClean="0"/>
              <a:t>Communication : versus compréhensif et expressif </a:t>
            </a:r>
          </a:p>
          <a:p>
            <a:r>
              <a:rPr lang="fr-FR" sz="3600" dirty="0" smtClean="0"/>
              <a:t>Éthique </a:t>
            </a:r>
          </a:p>
          <a:p>
            <a:r>
              <a:rPr lang="fr-FR" sz="3600" dirty="0" smtClean="0"/>
              <a:t>Qualité de vie </a:t>
            </a:r>
          </a:p>
          <a:p>
            <a:r>
              <a:rPr lang="fr-FR" sz="3600" dirty="0" smtClean="0"/>
              <a:t>Représentation sociale </a:t>
            </a:r>
            <a:endParaRPr lang="fr-FR" sz="36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1787533"/>
      </p:ext>
    </p:extLst>
  </p:cSld>
  <p:clrMapOvr>
    <a:masterClrMapping/>
  </p:clrMapOvr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3567</TotalTime>
  <Words>745</Words>
  <Application>Microsoft Office PowerPoint</Application>
  <PresentationFormat>Grand écran</PresentationFormat>
  <Paragraphs>161</Paragraphs>
  <Slides>13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10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24" baseType="lpstr">
      <vt:lpstr>Arial</vt:lpstr>
      <vt:lpstr>Calibri</vt:lpstr>
      <vt:lpstr>Cambria</vt:lpstr>
      <vt:lpstr>InfoText-Book</vt:lpstr>
      <vt:lpstr>MS Mincho</vt:lpstr>
      <vt:lpstr>Symbol</vt:lpstr>
      <vt:lpstr>Times New Roman</vt:lpstr>
      <vt:lpstr>Trebuchet MS</vt:lpstr>
      <vt:lpstr>Wingdings</vt:lpstr>
      <vt:lpstr>Wingdings 3</vt:lpstr>
      <vt:lpstr>Facette</vt:lpstr>
      <vt:lpstr>Action polyhandicap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Principaux résultats  Thématiques transversales </vt:lpstr>
      <vt:lpstr>Principaux résultats  Thématiques</vt:lpstr>
      <vt:lpstr>Thèses (79) entre 1976 et 2018 </vt:lpstr>
      <vt:lpstr>Présentation PowerPoint</vt:lpstr>
      <vt:lpstr>Perspectives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DISSEMINATION DU PROGRAMME D’EXERCICE OSSEBO POUR LA PREVENTION DES CHUTES CHEZ LES PERSONNES AGEES</dc:title>
  <dc:creator>Pauline</dc:creator>
  <cp:lastModifiedBy>Utilisateur Windows</cp:lastModifiedBy>
  <cp:revision>692</cp:revision>
  <cp:lastPrinted>2018-07-05T12:52:14Z</cp:lastPrinted>
  <dcterms:created xsi:type="dcterms:W3CDTF">2018-07-02T08:55:55Z</dcterms:created>
  <dcterms:modified xsi:type="dcterms:W3CDTF">2019-06-24T14:30:54Z</dcterms:modified>
</cp:coreProperties>
</file>